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2" r:id="rId3"/>
    <p:sldId id="273" r:id="rId4"/>
    <p:sldId id="274" r:id="rId5"/>
    <p:sldId id="304" r:id="rId6"/>
    <p:sldId id="306" r:id="rId7"/>
    <p:sldId id="307" r:id="rId8"/>
    <p:sldId id="305" r:id="rId9"/>
    <p:sldId id="275" r:id="rId10"/>
    <p:sldId id="276" r:id="rId11"/>
    <p:sldId id="290" r:id="rId12"/>
    <p:sldId id="291" r:id="rId13"/>
    <p:sldId id="277" r:id="rId14"/>
    <p:sldId id="278" r:id="rId15"/>
    <p:sldId id="279" r:id="rId16"/>
    <p:sldId id="303" r:id="rId17"/>
    <p:sldId id="308" r:id="rId18"/>
    <p:sldId id="280" r:id="rId19"/>
    <p:sldId id="310" r:id="rId20"/>
    <p:sldId id="295" r:id="rId21"/>
    <p:sldId id="309" r:id="rId22"/>
    <p:sldId id="294" r:id="rId23"/>
    <p:sldId id="282" r:id="rId24"/>
    <p:sldId id="281" r:id="rId25"/>
    <p:sldId id="283" r:id="rId26"/>
    <p:sldId id="311" r:id="rId27"/>
    <p:sldId id="287" r:id="rId28"/>
    <p:sldId id="296" r:id="rId29"/>
    <p:sldId id="297" r:id="rId30"/>
    <p:sldId id="284" r:id="rId31"/>
    <p:sldId id="286" r:id="rId32"/>
    <p:sldId id="298" r:id="rId33"/>
    <p:sldId id="299" r:id="rId34"/>
    <p:sldId id="312" r:id="rId35"/>
    <p:sldId id="314" r:id="rId36"/>
    <p:sldId id="315" r:id="rId37"/>
    <p:sldId id="313" r:id="rId38"/>
    <p:sldId id="316" r:id="rId3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05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1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3900-5DEA-441D-B70C-0E1337CB57B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77771-74AD-4D87-BE52-3D7E0F5C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2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9F1E66C-81E0-4FA5-8443-31EF322D871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187E32B-E8AE-4518-A220-ACD7AA3F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has to be considered</a:t>
            </a:r>
            <a:r>
              <a:rPr lang="en-US" baseline="0" dirty="0" smtClean="0"/>
              <a:t> the unit length.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โดยสรุปคือ</a:t>
            </a:r>
            <a:r>
              <a:rPr lang="en-US" baseline="0" dirty="0" smtClean="0"/>
              <a:t> permitted frequency </a:t>
            </a:r>
            <a:r>
              <a:rPr lang="th-TH" baseline="0" dirty="0" smtClean="0"/>
              <a:t>คือ </a:t>
            </a:r>
            <a:r>
              <a:rPr lang="en-US" baseline="0" dirty="0" smtClean="0"/>
              <a:t>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at the boundary of BZ k = pi/a, vg = </a:t>
            </a:r>
            <a:r>
              <a:rPr lang="en-US" baseline="0" dirty="0" err="1" smtClean="0"/>
              <a:t>dw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 = 0</a:t>
            </a:r>
          </a:p>
          <a:p>
            <a:r>
              <a:rPr lang="en-US" baseline="0" dirty="0" smtClean="0"/>
              <a:t>Structure </a:t>
            </a:r>
            <a:r>
              <a:rPr lang="th-TH" baseline="0" dirty="0" smtClean="0"/>
              <a:t>นี้ตอบสนองต่อความถี่ที่ตำกว่า </a:t>
            </a:r>
            <a:r>
              <a:rPr lang="en-US" baseline="0" dirty="0" smtClean="0"/>
              <a:t>maximum permitted frequency </a:t>
            </a:r>
            <a:r>
              <a:rPr lang="th-TH" baseline="0" dirty="0" smtClean="0"/>
              <a:t>หรือกล่าวได้ว่าตอบสนองต่อความยาวคลื่นที่มากกว่า </a:t>
            </a:r>
            <a:r>
              <a:rPr lang="en-US" baseline="0" dirty="0" smtClean="0"/>
              <a:t>allowed minimum wavelength</a:t>
            </a:r>
          </a:p>
          <a:p>
            <a:r>
              <a:rPr lang="en-US" baseline="0" dirty="0" smtClean="0"/>
              <a:t>The highest frequency associates with the </a:t>
            </a:r>
            <a:r>
              <a:rPr lang="en-US" baseline="0" smtClean="0"/>
              <a:t>maximum coupling.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0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สำหรับคลื่นที่มีความยาวคลื่นสั้น</a:t>
            </a:r>
            <a:r>
              <a:rPr lang="th-TH" baseline="0" dirty="0" smtClean="0"/>
              <a:t> ๆ เท่านั้น การ </a:t>
            </a:r>
            <a:r>
              <a:rPr lang="en-US" baseline="0" dirty="0" smtClean="0"/>
              <a:t>propagate </a:t>
            </a:r>
            <a:r>
              <a:rPr lang="th-TH" baseline="0" dirty="0" smtClean="0"/>
              <a:t>ของมันจึงได้รับผลจาก </a:t>
            </a:r>
            <a:r>
              <a:rPr lang="en-US" baseline="0" dirty="0" smtClean="0"/>
              <a:t>atomic spacing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frequency</a:t>
            </a:r>
            <a:r>
              <a:rPr lang="en-US" baseline="0" dirty="0" smtClean="0"/>
              <a:t> is in the infrared range of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spectrum.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minimum </a:t>
            </a:r>
            <a:r>
              <a:rPr lang="en-US" dirty="0" smtClean="0">
                <a:sym typeface="Symbol" panose="05050102010706020507" pitchFamily="18" charset="2"/>
              </a:rPr>
              <a:t>  can be found from d/</a:t>
            </a:r>
            <a:r>
              <a:rPr lang="en-US" dirty="0" err="1" smtClean="0">
                <a:sym typeface="Symbol" panose="05050102010706020507" pitchFamily="18" charset="2"/>
              </a:rPr>
              <a:t>dk</a:t>
            </a:r>
            <a:r>
              <a:rPr lang="en-US" dirty="0" smtClean="0">
                <a:sym typeface="Symbol" panose="05050102010706020507" pitchFamily="18" charset="2"/>
              </a:rPr>
              <a:t>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minimum </a:t>
            </a:r>
            <a:r>
              <a:rPr lang="en-US" dirty="0" smtClean="0">
                <a:sym typeface="Symbol" panose="05050102010706020507" pitchFamily="18" charset="2"/>
              </a:rPr>
              <a:t>  can be found from d/</a:t>
            </a:r>
            <a:r>
              <a:rPr lang="en-US" dirty="0" err="1" smtClean="0">
                <a:sym typeface="Symbol" panose="05050102010706020507" pitchFamily="18" charset="2"/>
              </a:rPr>
              <a:t>dk</a:t>
            </a:r>
            <a:r>
              <a:rPr lang="en-US" smtClean="0">
                <a:sym typeface="Symbol" panose="05050102010706020507" pitchFamily="18" charset="2"/>
              </a:rPr>
              <a:t> =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6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acoustic branch,</a:t>
            </a:r>
            <a:r>
              <a:rPr lang="en-US" baseline="0" dirty="0" smtClean="0"/>
              <a:t> </a:t>
            </a:r>
            <a:r>
              <a:rPr lang="en-US" dirty="0" smtClean="0"/>
              <a:t> the two atoms in the cell have the same amplitude and the phase. Therefore, the molecule oscillates as a rigid body.</a:t>
            </a:r>
          </a:p>
          <a:p>
            <a:r>
              <a:rPr lang="en-US" dirty="0" smtClean="0"/>
              <a:t>For the optical branch, the optical oscillation takes place in such a way that the center of mass of a molecule remains fixed. The frequency of these vibrations lies in infrared region which is the reason for referring to this branch as optical.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8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acoustic branch, So in this limit the two atoms in the cell have the same amplitude and the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means the material fully reflects the  incident wave. No absorption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sound absorption coefficient α is defined as the ratio of the sound power, </a:t>
            </a:r>
            <a:r>
              <a:rPr lang="en-US" dirty="0" err="1" smtClean="0"/>
              <a:t>Wnr</a:t>
            </a:r>
            <a:r>
              <a:rPr lang="en-US" dirty="0" smtClean="0"/>
              <a:t>, that is not reflected and the sound power incident on the face of the absorber, </a:t>
            </a:r>
            <a:r>
              <a:rPr lang="en-US" dirty="0" err="1" smtClean="0"/>
              <a:t>Winc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phase velocity means every wave</a:t>
            </a:r>
            <a:r>
              <a:rPr lang="en-US" baseline="0" dirty="0" smtClean="0"/>
              <a:t> in </a:t>
            </a:r>
            <a:r>
              <a:rPr lang="en-US" baseline="0" smtClean="0"/>
              <a:t>the group propagates with the same velocity.</a:t>
            </a:r>
            <a:endParaRPr lang="en-US" dirty="0" smtClean="0"/>
          </a:p>
          <a:p>
            <a:r>
              <a:rPr lang="en-US" dirty="0" smtClean="0"/>
              <a:t>The velocity</a:t>
            </a:r>
            <a:r>
              <a:rPr lang="en-US" baseline="0" dirty="0" smtClean="0"/>
              <a:t> of the envelope represents the group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Amplitude modulation of a carrier frequency is a</a:t>
            </a:r>
            <a:r>
              <a:rPr lang="en-US" baseline="0" dirty="0" smtClean="0"/>
              <a:t> common form of radio transmission, but its generation of sidebands has led to the crowding of radio frequencies and interference between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normal dispersion  </a:t>
            </a:r>
            <a:r>
              <a:rPr lang="th-TH" dirty="0" smtClean="0"/>
              <a:t>ความยาวคลื่นยิ่งยาว</a:t>
            </a:r>
            <a:r>
              <a:rPr lang="th-TH" baseline="0" dirty="0" smtClean="0"/>
              <a:t> ความเร็วยิ่งมาก   คลื่นความยาวคลื่นยาววิ่ง</a:t>
            </a:r>
            <a:r>
              <a:rPr lang="en-US" baseline="0" dirty="0" smtClean="0"/>
              <a:t> “</a:t>
            </a:r>
            <a:r>
              <a:rPr lang="th-TH" baseline="0" dirty="0" smtClean="0"/>
              <a:t>เร็ว</a:t>
            </a:r>
            <a:r>
              <a:rPr lang="en-US" baseline="0" dirty="0" smtClean="0"/>
              <a:t>” </a:t>
            </a:r>
            <a:r>
              <a:rPr lang="th-TH" baseline="0" dirty="0" smtClean="0"/>
              <a:t>กว่าคลื่นความยาวคลื่นสั้น </a:t>
            </a:r>
            <a:r>
              <a:rPr lang="en-US" baseline="0" dirty="0" smtClean="0"/>
              <a:t>(v &gt; vg)</a:t>
            </a:r>
            <a:endParaRPr lang="th-TH" baseline="0" dirty="0" smtClean="0"/>
          </a:p>
          <a:p>
            <a:r>
              <a:rPr lang="en-US" baseline="0" dirty="0" smtClean="0"/>
              <a:t>For anomalous dispersion </a:t>
            </a:r>
            <a:r>
              <a:rPr lang="th-TH" baseline="0" dirty="0" smtClean="0"/>
              <a:t>ความยาวคลื่นยิ่งยาว ความเร็วยิ่งน้อย คลื่นความยาวคลื่นยาววิ่ง</a:t>
            </a:r>
            <a:r>
              <a:rPr lang="en-US" baseline="0" dirty="0" smtClean="0"/>
              <a:t> “ </a:t>
            </a:r>
            <a:r>
              <a:rPr lang="th-TH" baseline="0" dirty="0" smtClean="0"/>
              <a:t>ช้า</a:t>
            </a:r>
            <a:r>
              <a:rPr lang="en-US" baseline="0" dirty="0" smtClean="0"/>
              <a:t> “</a:t>
            </a:r>
            <a:r>
              <a:rPr lang="th-TH" baseline="0" dirty="0" smtClean="0"/>
              <a:t>กว่าคลื่นความยาวคลื่นสั้น</a:t>
            </a:r>
            <a:r>
              <a:rPr lang="en-US" baseline="0" dirty="0" smtClean="0"/>
              <a:t> (v &lt; vg)</a:t>
            </a:r>
          </a:p>
          <a:p>
            <a:r>
              <a:rPr lang="en-US" baseline="0" dirty="0" smtClean="0"/>
              <a:t>Dispersion relation </a:t>
            </a:r>
            <a:r>
              <a:rPr lang="th-TH" baseline="0" dirty="0" smtClean="0"/>
              <a:t>เป็นกราฟระหว่าง </a:t>
            </a:r>
            <a:r>
              <a:rPr lang="th-TH" baseline="0" dirty="0" smtClean="0">
                <a:sym typeface="Symbol" panose="05050102010706020507" pitchFamily="18" charset="2"/>
              </a:rPr>
              <a:t> และ </a:t>
            </a:r>
            <a:r>
              <a:rPr lang="en-US" baseline="0" dirty="0" smtClean="0">
                <a:sym typeface="Symbol" panose="05050102010706020507" pitchFamily="18" charset="2"/>
              </a:rPr>
              <a:t>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normal dispersive because longer</a:t>
            </a:r>
            <a:r>
              <a:rPr lang="en-US" baseline="0" dirty="0" smtClean="0"/>
              <a:t> wavelengths have higher speeds than the shorter wavelengths.</a:t>
            </a:r>
          </a:p>
          <a:p>
            <a:r>
              <a:rPr lang="en-US" baseline="0" dirty="0" smtClean="0"/>
              <a:t>In other words, dv/d</a:t>
            </a:r>
            <a:r>
              <a:rPr lang="en-US" baseline="0" dirty="0" smtClean="0">
                <a:sym typeface="Symbol" panose="05050102010706020507" pitchFamily="18" charset="2"/>
              </a:rPr>
              <a:t> &gt; 0 and this corresponds to the condition of normal dispersive medium.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changing the frequency</a:t>
            </a:r>
            <a:r>
              <a:rPr lang="en-US" baseline="0" dirty="0" smtClean="0"/>
              <a:t> of the applied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, the refractive index n (=(</a:t>
            </a:r>
            <a:r>
              <a:rPr lang="en-US" baseline="0" dirty="0" smtClean="0">
                <a:sym typeface="Symbol" panose="05050102010706020507" pitchFamily="18" charset="2"/>
              </a:rPr>
              <a:t>r)^1/2) and impedance (z= (/)^1/2) are also changed)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4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X=</a:t>
            </a:r>
            <a:r>
              <a:rPr lang="en-US" dirty="0" err="1" smtClean="0"/>
              <a:t>ra</a:t>
            </a:r>
            <a:r>
              <a:rPr lang="en-US" dirty="0" smtClean="0"/>
              <a:t> = </a:t>
            </a:r>
            <a:r>
              <a:rPr lang="th-TH" dirty="0" smtClean="0"/>
              <a:t>ตำแหน่งของ</a:t>
            </a:r>
            <a:r>
              <a:rPr lang="th-TH" baseline="0" dirty="0" smtClean="0"/>
              <a:t> </a:t>
            </a:r>
            <a:r>
              <a:rPr lang="en-US" baseline="0" dirty="0" smtClean="0"/>
              <a:t>displacement </a:t>
            </a:r>
            <a:r>
              <a:rPr lang="th-TH" baseline="0" dirty="0" smtClean="0"/>
              <a:t>สำหรับ อนุภาคตัวที่ </a:t>
            </a:r>
            <a:r>
              <a:rPr lang="en-US" baseline="0" dirty="0" smtClean="0"/>
              <a:t>r</a:t>
            </a:r>
          </a:p>
          <a:p>
            <a:r>
              <a:rPr lang="en-US" baseline="0" dirty="0" smtClean="0"/>
              <a:t>Permitted frequencies </a:t>
            </a:r>
            <a:r>
              <a:rPr lang="th-TH" baseline="0" dirty="0" smtClean="0"/>
              <a:t>คือ ชุดค่าความถี่ของคลื่นที่เคลื่อนที่ผ่าน </a:t>
            </a:r>
            <a:r>
              <a:rPr lang="en-US" baseline="0" dirty="0" smtClean="0"/>
              <a:t>linear periodic structure </a:t>
            </a:r>
            <a:r>
              <a:rPr lang="th-TH" baseline="0" dirty="0" smtClean="0"/>
              <a:t>นี้ได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54E-7E52-4217-8B31-2171A3322100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7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10D3-EB96-4E9A-AE78-84AC2AE90937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6BD-0572-4D21-9728-18C7D3BBD096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4EAE-EF78-4591-8909-7F186BACEADC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673A-A6C4-4FAC-B56B-808CD82C589E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4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4686-D187-4604-B19F-38EBAEE7FC04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01E-346A-4B86-BAC8-153108159A33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3998-185A-4B64-99C4-CD01F9087F0E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B7AA-EF9D-4D7A-8B5B-23FAA48B7E5B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FF918E-6382-48EE-9355-69F3B835A670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49DD-317B-4E50-9CED-F93B9C844276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82BDA4-2A53-46AD-A435-EFD3DAFF4D65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physics.usask.ca/~hirose/ep225/animation/dispersion/anim-dispersi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0.bin"/><Relationship Id="rId17" Type="http://schemas.openxmlformats.org/officeDocument/2006/relationships/hyperlink" Target="https://dsp.stackexchange.com/questions/47604/when-listening-in-to-an-am-signals-of-various-frequencies-how-do-we-exactly-tun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hyperlink" Target="https://giphy.com/gifs/analog-BzYOp24AXnHEI" TargetMode="External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3.em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9.bin"/><Relationship Id="rId4" Type="http://schemas.openxmlformats.org/officeDocument/2006/relationships/hyperlink" Target="https://unlcms.unl.edu/cas/physics/tsymbal/teaching/SSP-927/Section%2005_Lattice_Vibrations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0.w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hyperlink" Target="https://unlcms.unl.edu/cas/physics/tsymbal/teaching/SSP-927/Section%2005_Lattice_Vibrations.pdf" TargetMode="Externa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60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6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8.wmf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9.wmf"/><Relationship Id="rId14" Type="http://schemas.openxmlformats.org/officeDocument/2006/relationships/image" Target="../media/image8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nding_wave_rati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hyperlink" Target="http://annals.fih.upt.ro/pdf-full/2011/ANNALS-2011-1-04.pdf" TargetMode="External"/><Relationship Id="rId4" Type="http://schemas.openxmlformats.org/officeDocument/2006/relationships/image" Target="../media/image15.emf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scholarsjournals.org/download.php?id=625143863717673668.pdf&amp;type=application/pdf&amp;op=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82" y="758952"/>
            <a:ext cx="11384924" cy="35661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Wave Motion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September 2019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velocity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1845734"/>
            <a:ext cx="11488994" cy="402336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2 cases which are the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phase velocities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phase velocities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The two waves have the same phase velocities; i.e.,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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c. This leads to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This suggests that the component frequencies and their superposition, or group will travel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with the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same velocity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profile of their combination remaining constant.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12257"/>
              </p:ext>
            </p:extLst>
          </p:nvPr>
        </p:nvGraphicFramePr>
        <p:xfrm>
          <a:off x="2251075" y="2738437"/>
          <a:ext cx="56991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Equation" r:id="rId4" imgW="2869920" imgH="457200" progId="Equation.DSMT4">
                  <p:embed/>
                </p:oleObj>
              </mc:Choice>
              <mc:Fallback>
                <p:oleObj name="Equation" r:id="rId4" imgW="286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1075" y="2738437"/>
                        <a:ext cx="56991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52" name="Picture 168" descr="[Maple Plot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6" y="4724702"/>
            <a:ext cx="5011023" cy="17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57387" y="6488668"/>
            <a:ext cx="944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http://physics.usask.ca/~hirose/ep225/animation/dispersion/anim-dispersion.html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Revisit the superposition of two waves of almost equal frequencies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956" y="1845734"/>
            <a:ext cx="624605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superposition produces an amplitude which varies between 2a and 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 is called complete or 100% modulation.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frequency wave is amplitude modulated.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actually is an example of sent signal found in a communication technique  for transmitting information.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1845734"/>
            <a:ext cx="5304598" cy="36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-379502"/>
            <a:ext cx="7770104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Modulation (AM)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624" y="1941343"/>
            <a:ext cx="7282376" cy="43328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expression of an amplitude modulated wave is given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modulated amplitude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new frequencies               (sidebands)  are introduced.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40232"/>
              </p:ext>
            </p:extLst>
          </p:nvPr>
        </p:nvGraphicFramePr>
        <p:xfrm>
          <a:off x="6296141" y="2274232"/>
          <a:ext cx="2596898" cy="5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6141" y="2274232"/>
                        <a:ext cx="2596898" cy="56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07722"/>
              </p:ext>
            </p:extLst>
          </p:nvPr>
        </p:nvGraphicFramePr>
        <p:xfrm>
          <a:off x="9150049" y="2803133"/>
          <a:ext cx="22590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7" name="Equation" r:id="rId6" imgW="1015920" imgH="177480" progId="Equation.DSMT4">
                  <p:embed/>
                </p:oleObj>
              </mc:Choice>
              <mc:Fallback>
                <p:oleObj name="Equation" r:id="rId6" imgW="1015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50049" y="2803133"/>
                        <a:ext cx="2259013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07967"/>
              </p:ext>
            </p:extLst>
          </p:nvPr>
        </p:nvGraphicFramePr>
        <p:xfrm>
          <a:off x="5175250" y="4081182"/>
          <a:ext cx="69469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8" name="Equation" r:id="rId8" imgW="3124080" imgH="558720" progId="Equation.DSMT4">
                  <p:embed/>
                </p:oleObj>
              </mc:Choice>
              <mc:Fallback>
                <p:oleObj name="Equation" r:id="rId8" imgW="3124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5250" y="4081182"/>
                        <a:ext cx="6946900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491258"/>
              </p:ext>
            </p:extLst>
          </p:nvPr>
        </p:nvGraphicFramePr>
        <p:xfrm>
          <a:off x="7716043" y="5324195"/>
          <a:ext cx="9604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9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16043" y="5324195"/>
                        <a:ext cx="96043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04748"/>
              </p:ext>
            </p:extLst>
          </p:nvPr>
        </p:nvGraphicFramePr>
        <p:xfrm>
          <a:off x="5175250" y="3265488"/>
          <a:ext cx="9890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40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75250" y="3265488"/>
                        <a:ext cx="98901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195" name="Picture 547" descr="Analog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" y="242142"/>
            <a:ext cx="4518670" cy="28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94" y="6434660"/>
            <a:ext cx="456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https://giphy.com/gifs/analog-BzYOp24AXnHEI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9194" y="2325670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411" y="1229874"/>
            <a:ext cx="64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94" y="3756813"/>
            <a:ext cx="4462464" cy="18819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450" y="5779692"/>
            <a:ext cx="889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7"/>
              </a:rPr>
              <a:t>https://dsp.stackexchange.com/questions/47604/when-listening-in-to-an-am-signals-of-various-frequencies-how-do-we-exactly-tun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95" y="1889760"/>
            <a:ext cx="10966901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Two frequencies components have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phase velocities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group velocity is given as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superposition of the two waves will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remain constant and the group profile will change with time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group contains a number of components of frequencies which are nearly equal, the original expression for the group velocity is written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velocity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83719"/>
              </p:ext>
            </p:extLst>
          </p:nvPr>
        </p:nvGraphicFramePr>
        <p:xfrm>
          <a:off x="4335780" y="2759492"/>
          <a:ext cx="1790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5"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5780" y="2759492"/>
                        <a:ext cx="17907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71565"/>
              </p:ext>
            </p:extLst>
          </p:nvPr>
        </p:nvGraphicFramePr>
        <p:xfrm>
          <a:off x="4286250" y="5246688"/>
          <a:ext cx="18907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"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0" y="5246688"/>
                        <a:ext cx="1890713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1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1904728"/>
            <a:ext cx="1169547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medium in which the phase velocity is frequency dependent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/k not constant) is known as a dispersive medium and 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dispersion relation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expresses the variation of  as a function of 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leads to three possible changes with time of the group velocity profile relative to the phase velocity.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They include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(1)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 non-dispersive 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(2)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 normal dispersion 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(3)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an anomalous dispersion relation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14</a:t>
            </a:fld>
            <a:endParaRPr lang="en-US"/>
          </a:p>
        </p:txBody>
      </p:sp>
      <p:pic>
        <p:nvPicPr>
          <p:cNvPr id="18434" name="Picture 2" descr="http://theory.ipp.ac.cn/~yj/figures/wave_packet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17" y="3219351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heory.ipp.ac.cn/~yj/figures/wave_packe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219350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14493" y="5824604"/>
            <a:ext cx="458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http://theory.ipp.ac.cn/~yj/free_software.html</a:t>
            </a:r>
          </a:p>
        </p:txBody>
      </p:sp>
    </p:spTree>
    <p:extLst>
      <p:ext uri="{BB962C8B-B14F-4D97-AF65-F5344CB8AC3E}">
        <p14:creationId xmlns:p14="http://schemas.microsoft.com/office/powerpoint/2010/main" val="1870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dispersion relation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284" y="1845734"/>
            <a:ext cx="46073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0" y="1956570"/>
            <a:ext cx="6065090" cy="38016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33074"/>
              </p:ext>
            </p:extLst>
          </p:nvPr>
        </p:nvGraphicFramePr>
        <p:xfrm>
          <a:off x="6755662" y="2527760"/>
          <a:ext cx="3941485" cy="176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5" imgW="1815840" imgH="812520" progId="Equation.DSMT4">
                  <p:embed/>
                </p:oleObj>
              </mc:Choice>
              <mc:Fallback>
                <p:oleObj name="Equation" r:id="rId5" imgW="18158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5662" y="2527760"/>
                        <a:ext cx="3941485" cy="1764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793502" y="3409770"/>
            <a:ext cx="576775" cy="882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95692" y="4050477"/>
            <a:ext cx="171679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term can be either positive or negative.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8430732" y="3857414"/>
            <a:ext cx="1064960" cy="42184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7850" y="5342759"/>
            <a:ext cx="634365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l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   v     : v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v (normal dispersion)</a:t>
            </a:r>
          </a:p>
          <a:p>
            <a:pPr marL="285750" indent="-285750">
              <a:buFont typeface="Symbol" panose="05050102010706020507" pitchFamily="18" charset="2"/>
              <a:buChar char="l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v     : v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v  (anomalous dispersion)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 of refractive index to wavelength for various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845734"/>
            <a:ext cx="47548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these various types of glasses non dispersive, normal dispersive or anomalous dispersive?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6" y="1845734"/>
            <a:ext cx="4933414" cy="4131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4892" y="6455578"/>
            <a:ext cx="7188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http://microscopy.berkeley.edu/courses/tlm/optics/chromatic.html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699803"/>
            <a:ext cx="5275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are dispersive media because the phase velocity of each wavelength is not equal. This can be seen from the wavelength dependent refractive index.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Also, longer wavelengths move faster than shorter wavelength. This dispersive medium is categorized as the normal dispersive medium.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699803"/>
            <a:ext cx="5598942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5.17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845734"/>
            <a:ext cx="113014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found previously that the relative permittivity of an ionized gas is given by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that the relative permittivity is a function  of frequency.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dispersion relation is given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19816"/>
              </p:ext>
            </p:extLst>
          </p:nvPr>
        </p:nvGraphicFramePr>
        <p:xfrm>
          <a:off x="4872037" y="2401888"/>
          <a:ext cx="204242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name="Equation" r:id="rId4" imgW="1244520" imgH="495000" progId="Equation.DSMT4">
                  <p:embed/>
                </p:oleObj>
              </mc:Choice>
              <mc:Fallback>
                <p:oleObj name="Equation" r:id="rId4" imgW="12445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2037" y="2401888"/>
                        <a:ext cx="2042421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37902"/>
              </p:ext>
            </p:extLst>
          </p:nvPr>
        </p:nvGraphicFramePr>
        <p:xfrm>
          <a:off x="6391274" y="3770842"/>
          <a:ext cx="2089681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Equation" r:id="rId6" imgW="977760" imgH="266400" progId="Equation.DSMT4">
                  <p:embed/>
                </p:oleObj>
              </mc:Choice>
              <mc:Fallback>
                <p:oleObj name="Equation" r:id="rId6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1274" y="3770842"/>
                        <a:ext cx="2089681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1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61" y="195058"/>
            <a:ext cx="10775172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waves in a periodic structures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a 1D crystal structure with identical single atom separated by a crystal lattice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5" y="1845734"/>
            <a:ext cx="117544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propagation of  transverse waves along a linear array of atoms, mass m, in a crystal lattice where the tension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represents the elastic force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atoms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separation between atoms (so that T/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stiffness).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 due to the transverse waves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the displacement into the equation of motion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permitted frequencies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found to be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965842"/>
              </p:ext>
            </p:extLst>
          </p:nvPr>
        </p:nvGraphicFramePr>
        <p:xfrm>
          <a:off x="3701026" y="3431827"/>
          <a:ext cx="4026758" cy="61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" name="Equation" r:id="rId4" imgW="1828800" imgH="279360" progId="Equation.DSMT4">
                  <p:embed/>
                </p:oleObj>
              </mc:Choice>
              <mc:Fallback>
                <p:oleObj name="Equation" r:id="rId4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1026" y="3431827"/>
                        <a:ext cx="4026758" cy="615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43637"/>
              </p:ext>
            </p:extLst>
          </p:nvPr>
        </p:nvGraphicFramePr>
        <p:xfrm>
          <a:off x="8153195" y="3783670"/>
          <a:ext cx="3793578" cy="87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" name="Equation" r:id="rId6" imgW="1714320" imgH="393480" progId="Equation.DSMT4">
                  <p:embed/>
                </p:oleObj>
              </mc:Choice>
              <mc:Fallback>
                <p:oleObj name="Equation" r:id="rId6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195" y="3783670"/>
                        <a:ext cx="3793578" cy="87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153388"/>
              </p:ext>
            </p:extLst>
          </p:nvPr>
        </p:nvGraphicFramePr>
        <p:xfrm>
          <a:off x="4114800" y="5197475"/>
          <a:ext cx="24431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" name="Equation" r:id="rId8" imgW="1104840" imgH="393480" progId="Equation.DSMT4">
                  <p:embed/>
                </p:oleObj>
              </mc:Choice>
              <mc:Fallback>
                <p:oleObj name="Equation" r:id="rId8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5197475"/>
                        <a:ext cx="2443163" cy="871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1003" y="5148776"/>
            <a:ext cx="51708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actually is the dispersion relation for waves travelling along a linear one dimensional array of atoms in a periodic structure.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99631"/>
            <a:ext cx="1200150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way to derive the equation of motion in case of the one dimensional lattice vibration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45734"/>
            <a:ext cx="1186815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forces between the atoms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crystal lattice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assumed to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relative displacements from the equilibrium positions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for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stiffness C = T/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00" y="2931356"/>
            <a:ext cx="4193500" cy="480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5925" y="6414908"/>
            <a:ext cx="1037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https://unlcms.unl.edu/cas/physics/tsymbal/teaching/SSP-927/Section%2005_Lattice_Vibrations.pdf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43763" y="3382483"/>
            <a:ext cx="48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38775" y="3289648"/>
            <a:ext cx="48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24575" y="3285091"/>
            <a:ext cx="82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</a:t>
            </a:r>
            <a:r>
              <a:rPr lang="en-US" sz="2000" b="1" i="1" dirty="0" smtClean="0"/>
              <a:t>+1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36294" y="3285091"/>
            <a:ext cx="80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r-1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8775" y="252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4575" y="253922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r+1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288" y="253725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r-1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90460" y="2586040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14363" y="2581857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24600" y="2569828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0499"/>
              </p:ext>
            </p:extLst>
          </p:nvPr>
        </p:nvGraphicFramePr>
        <p:xfrm>
          <a:off x="4531536" y="3956929"/>
          <a:ext cx="4206501" cy="95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5" imgW="2234880" imgH="507960" progId="Equation.DSMT4">
                  <p:embed/>
                </p:oleObj>
              </mc:Choice>
              <mc:Fallback>
                <p:oleObj name="Equation" r:id="rId5" imgW="2234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1536" y="3956929"/>
                        <a:ext cx="4206501" cy="956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008221"/>
              </p:ext>
            </p:extLst>
          </p:nvPr>
        </p:nvGraphicFramePr>
        <p:xfrm>
          <a:off x="4427811" y="4999155"/>
          <a:ext cx="3793578" cy="87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7" imgW="1714320" imgH="393480" progId="Equation.DSMT4">
                  <p:embed/>
                </p:oleObj>
              </mc:Choice>
              <mc:Fallback>
                <p:oleObj name="Equation" r:id="rId7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811" y="4999155"/>
                        <a:ext cx="3793578" cy="8711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66" y="0"/>
            <a:ext cx="11466228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 on a string of a fixed length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81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on the string at any point is given 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boundary condition that y = 0 at x  = 0 and x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all times, thus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 expression for the displacement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harmonic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expressed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amplitude of nth mode is given by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92676"/>
              </p:ext>
            </p:extLst>
          </p:nvPr>
        </p:nvGraphicFramePr>
        <p:xfrm>
          <a:off x="8268502" y="1708709"/>
          <a:ext cx="3263912" cy="561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6" name="Equation" r:id="rId3" imgW="1549080" imgH="266400" progId="Equation.DSMT4">
                  <p:embed/>
                </p:oleObj>
              </mc:Choice>
              <mc:Fallback>
                <p:oleObj name="Equation" r:id="rId3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68502" y="1708709"/>
                        <a:ext cx="3263912" cy="56182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43505"/>
              </p:ext>
            </p:extLst>
          </p:nvPr>
        </p:nvGraphicFramePr>
        <p:xfrm>
          <a:off x="4668361" y="2736338"/>
          <a:ext cx="29162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7" name="Equation" r:id="rId5" imgW="1384200" imgH="291960" progId="Equation.DSMT4">
                  <p:embed/>
                </p:oleObj>
              </mc:Choice>
              <mc:Fallback>
                <p:oleObj name="Equation" r:id="rId5" imgW="1384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8361" y="2736338"/>
                        <a:ext cx="2916238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6395"/>
              </p:ext>
            </p:extLst>
          </p:nvPr>
        </p:nvGraphicFramePr>
        <p:xfrm>
          <a:off x="3382963" y="3827463"/>
          <a:ext cx="51355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8" name="Equation" r:id="rId7" imgW="2438280" imgH="393480" progId="Equation.DSMT4">
                  <p:embed/>
                </p:oleObj>
              </mc:Choice>
              <mc:Fallback>
                <p:oleObj name="Equation" r:id="rId7" imgW="243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2963" y="3827463"/>
                        <a:ext cx="5135562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121615"/>
              </p:ext>
            </p:extLst>
          </p:nvPr>
        </p:nvGraphicFramePr>
        <p:xfrm>
          <a:off x="4392838" y="4646740"/>
          <a:ext cx="4841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9" name="Equation" r:id="rId9" imgW="2298600" imgH="393480" progId="Equation.DSMT4">
                  <p:embed/>
                </p:oleObj>
              </mc:Choice>
              <mc:Fallback>
                <p:oleObj name="Equation" r:id="rId9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2838" y="4646740"/>
                        <a:ext cx="4841875" cy="828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0984" y="3826967"/>
            <a:ext cx="2854637" cy="291203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8397"/>
              </p:ext>
            </p:extLst>
          </p:nvPr>
        </p:nvGraphicFramePr>
        <p:xfrm>
          <a:off x="6973709" y="5697297"/>
          <a:ext cx="23272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0" name="Equation" r:id="rId12" imgW="1104840" imgH="291960" progId="Equation.DSMT4">
                  <p:embed/>
                </p:oleObj>
              </mc:Choice>
              <mc:Fallback>
                <p:oleObj name="Equation" r:id="rId12" imgW="1104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3709" y="5697297"/>
                        <a:ext cx="2327275" cy="615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permitted frequency?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845734"/>
            <a:ext cx="10705514" cy="43581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equivalent to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normal mode frequency of a transverse wave on loaded string,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                                     (Show this?)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Therefore, the permitted frequency is actually the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the transverse wave existing in the linear array of atoms in a periodic structure.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72734"/>
              </p:ext>
            </p:extLst>
          </p:nvPr>
        </p:nvGraphicFramePr>
        <p:xfrm>
          <a:off x="1927225" y="2859088"/>
          <a:ext cx="6800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8" name="Equation" r:id="rId4" imgW="3746160" imgH="469800" progId="Equation.DSMT4">
                  <p:embed/>
                </p:oleObj>
              </mc:Choice>
              <mc:Fallback>
                <p:oleObj name="Equation" r:id="rId4" imgW="3746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225" y="2859088"/>
                        <a:ext cx="680085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794695" y="2757268"/>
            <a:ext cx="2208628" cy="9558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76974" y="2888660"/>
            <a:ext cx="148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frequency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9186203" y="3094892"/>
            <a:ext cx="714255" cy="29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29604"/>
              </p:ext>
            </p:extLst>
          </p:nvPr>
        </p:nvGraphicFramePr>
        <p:xfrm>
          <a:off x="1465384" y="4040627"/>
          <a:ext cx="1661005" cy="85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9" name="Equation" r:id="rId6" imgW="863280" imgH="444240" progId="Equation.DSMT4">
                  <p:embed/>
                </p:oleObj>
              </mc:Choice>
              <mc:Fallback>
                <p:oleObj name="Equation" r:id="rId6" imgW="863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5384" y="4040627"/>
                        <a:ext cx="1661005" cy="854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2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88" y="1773458"/>
            <a:ext cx="1081849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the length of the string or crystal, therefore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allowed wavelengths have to satisfy with                   ; 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 integer.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integers and they can be equal (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indicate a particular normal mode of interest. Provided that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we then can conclude that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49041"/>
              </p:ext>
            </p:extLst>
          </p:nvPr>
        </p:nvGraphicFramePr>
        <p:xfrm>
          <a:off x="3094159" y="704614"/>
          <a:ext cx="2006479" cy="103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3" imgW="863280" imgH="444240" progId="Equation.DSMT4">
                  <p:embed/>
                </p:oleObj>
              </mc:Choice>
              <mc:Fallback>
                <p:oleObj name="Equation" r:id="rId3" imgW="863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4159" y="704614"/>
                        <a:ext cx="2006479" cy="103274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7851"/>
              </p:ext>
            </p:extLst>
          </p:nvPr>
        </p:nvGraphicFramePr>
        <p:xfrm>
          <a:off x="8031133" y="1681049"/>
          <a:ext cx="2985048" cy="94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5" imgW="1396800" imgH="444240" progId="Equation.DSMT4">
                  <p:embed/>
                </p:oleObj>
              </mc:Choice>
              <mc:Fallback>
                <p:oleObj name="Equation" r:id="rId5" imgW="1396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31133" y="1681049"/>
                        <a:ext cx="2985048" cy="9486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88861"/>
              </p:ext>
            </p:extLst>
          </p:nvPr>
        </p:nvGraphicFramePr>
        <p:xfrm>
          <a:off x="6866967" y="2629739"/>
          <a:ext cx="967864" cy="83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Equation" r:id="rId7" imgW="457200" imgH="393480" progId="Equation.DSMT4">
                  <p:embed/>
                </p:oleObj>
              </mc:Choice>
              <mc:Fallback>
                <p:oleObj name="Equation" r:id="rId7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6967" y="2629739"/>
                        <a:ext cx="967864" cy="83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83595"/>
              </p:ext>
            </p:extLst>
          </p:nvPr>
        </p:nvGraphicFramePr>
        <p:xfrm>
          <a:off x="1489075" y="3575050"/>
          <a:ext cx="40687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Equation" r:id="rId9" imgW="1904760" imgH="444240" progId="Equation.DSMT4">
                  <p:embed/>
                </p:oleObj>
              </mc:Choice>
              <mc:Fallback>
                <p:oleObj name="Equation" r:id="rId9" imgW="1904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9075" y="3575050"/>
                        <a:ext cx="4068763" cy="949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2016"/>
              </p:ext>
            </p:extLst>
          </p:nvPr>
        </p:nvGraphicFramePr>
        <p:xfrm>
          <a:off x="9900458" y="5280445"/>
          <a:ext cx="2006479" cy="103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11" imgW="863280" imgH="444240" progId="Equation.DSMT4">
                  <p:embed/>
                </p:oleObj>
              </mc:Choice>
              <mc:Fallback>
                <p:oleObj name="Equation" r:id="rId11" imgW="863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0458" y="5280445"/>
                        <a:ext cx="2006479" cy="103274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9028"/>
            <a:ext cx="9403921" cy="2833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301" y="548640"/>
            <a:ext cx="11352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permitted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found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 =2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which is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allowed minimum wavelength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transverse wave to propagate along the linear array of atoms in a periodic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graph below shows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dispersion relation ( vs k)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linear array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Due to                                       , the permitted frequency is then represented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6718"/>
              </p:ext>
            </p:extLst>
          </p:nvPr>
        </p:nvGraphicFramePr>
        <p:xfrm>
          <a:off x="7275733" y="405908"/>
          <a:ext cx="1176240" cy="75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8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5733" y="405908"/>
                        <a:ext cx="1176240" cy="759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43721"/>
              </p:ext>
            </p:extLst>
          </p:nvPr>
        </p:nvGraphicFramePr>
        <p:xfrm>
          <a:off x="1990578" y="2563927"/>
          <a:ext cx="24431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9" name="Equation" r:id="rId7" imgW="1104840" imgH="393480" progId="Equation.DSMT4">
                  <p:embed/>
                </p:oleObj>
              </mc:Choice>
              <mc:Fallback>
                <p:oleObj name="Equation" r:id="rId7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0578" y="2563927"/>
                        <a:ext cx="2443163" cy="871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89535"/>
              </p:ext>
            </p:extLst>
          </p:nvPr>
        </p:nvGraphicFramePr>
        <p:xfrm>
          <a:off x="10556470" y="2479790"/>
          <a:ext cx="1038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0" name="Equation" r:id="rId9" imgW="469800" imgH="431640" progId="Equation.DSMT4">
                  <p:embed/>
                </p:oleObj>
              </mc:Choice>
              <mc:Fallback>
                <p:oleObj name="Equation" r:id="rId9" imgW="46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56470" y="2479790"/>
                        <a:ext cx="1038225" cy="955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63423" y="3793463"/>
            <a:ext cx="2740897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repetition values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beyond the region -/a k /a, this region defines 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Brillouin zone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0425" y="3369028"/>
            <a:ext cx="2614613" cy="273275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14738" y="6101787"/>
            <a:ext cx="218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Brillouin zone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035" y="3860281"/>
            <a:ext cx="2922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and the displacement of the atoms do not change when k is greater than the 1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Brillouin zone.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long wavelengths or low values of the wave number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/2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short wavelengths, the phase velocity is given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only at very short wavelengths does the atomic spacing of the crystal structure affect the speed of the wave propagation.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926" y="124825"/>
            <a:ext cx="1138310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travelling long and short wavelength waves in a periodic structure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985787"/>
              </p:ext>
            </p:extLst>
          </p:nvPr>
        </p:nvGraphicFramePr>
        <p:xfrm>
          <a:off x="4596117" y="2240986"/>
          <a:ext cx="2400968" cy="171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2" name="Equation" r:id="rId4" imgW="1282680" imgH="914400" progId="Equation.DSMT4">
                  <p:embed/>
                </p:oleObj>
              </mc:Choice>
              <mc:Fallback>
                <p:oleObj name="Equation" r:id="rId4" imgW="12826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6117" y="2240986"/>
                        <a:ext cx="2400968" cy="171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453"/>
              </p:ext>
            </p:extLst>
          </p:nvPr>
        </p:nvGraphicFramePr>
        <p:xfrm>
          <a:off x="4745457" y="4303793"/>
          <a:ext cx="2680750" cy="100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" name="Equation" r:id="rId6" imgW="1282680" imgH="482400" progId="Equation.DSMT4">
                  <p:embed/>
                </p:oleObj>
              </mc:Choice>
              <mc:Fallback>
                <p:oleObj name="Equation" r:id="rId6" imgW="1282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5457" y="4303793"/>
                        <a:ext cx="2680750" cy="1008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15300" y="3128963"/>
            <a:ext cx="304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velocity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7183169" y="3246591"/>
            <a:ext cx="875328" cy="2428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travelling waves in a periodic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94" y="1845734"/>
            <a:ext cx="68192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dispersion relation: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permitted frequency is obtained when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the elastic force constant T/a for a crystal is about 15 Nm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typical reduced atomic mass is about 60 x 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frequency is found to be  about  5 x 10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27" y="2037698"/>
            <a:ext cx="3675867" cy="337495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55493"/>
              </p:ext>
            </p:extLst>
          </p:nvPr>
        </p:nvGraphicFramePr>
        <p:xfrm>
          <a:off x="8555743" y="1545573"/>
          <a:ext cx="2276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" name="Equation" r:id="rId5" imgW="1028520" imgH="444240" progId="Equation.DSMT4">
                  <p:embed/>
                </p:oleObj>
              </mc:Choice>
              <mc:Fallback>
                <p:oleObj name="Equation" r:id="rId5" imgW="1028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5743" y="1545573"/>
                        <a:ext cx="2276475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75021"/>
              </p:ext>
            </p:extLst>
          </p:nvPr>
        </p:nvGraphicFramePr>
        <p:xfrm>
          <a:off x="6126480" y="3379577"/>
          <a:ext cx="28384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0" name="Equation" r:id="rId7" imgW="1282680" imgH="215640" progId="Equation.DSMT4">
                  <p:embed/>
                </p:oleObj>
              </mc:Choice>
              <mc:Fallback>
                <p:oleObj name="Equation" r:id="rId7" imgW="1282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6480" y="3379577"/>
                        <a:ext cx="2838450" cy="477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474" y="5599393"/>
            <a:ext cx="831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frequency is known as CUT OFF frequency.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7417" y="2345157"/>
            <a:ext cx="318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Permitted frequency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71600" y="2529823"/>
            <a:ext cx="414338" cy="384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52162" y="2971800"/>
            <a:ext cx="186251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array of two kinds of atoms in an ionic crystal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845734"/>
            <a:ext cx="1140050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a one dimensional line which contains two kinds of atoms with separation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atoms of mass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occupying the odd numbered positions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those of mass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occupying the even numbered positioned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equation of motion for each type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dispersion relation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61984"/>
              </p:ext>
            </p:extLst>
          </p:nvPr>
        </p:nvGraphicFramePr>
        <p:xfrm>
          <a:off x="1476375" y="3462338"/>
          <a:ext cx="8524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2" name="Equation" r:id="rId3" imgW="4241520" imgH="393480" progId="Equation.DSMT4">
                  <p:embed/>
                </p:oleObj>
              </mc:Choice>
              <mc:Fallback>
                <p:oleObj name="Equation" r:id="rId3" imgW="424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3462338"/>
                        <a:ext cx="85248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56317"/>
              </p:ext>
            </p:extLst>
          </p:nvPr>
        </p:nvGraphicFramePr>
        <p:xfrm>
          <a:off x="2975034" y="4352946"/>
          <a:ext cx="6925424" cy="64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3" name="Equation" r:id="rId5" imgW="3124080" imgH="291960" progId="Equation.DSMT4">
                  <p:embed/>
                </p:oleObj>
              </mc:Choice>
              <mc:Fallback>
                <p:oleObj name="Equation" r:id="rId5" imgW="3124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5034" y="4352946"/>
                        <a:ext cx="6925424" cy="64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51822"/>
              </p:ext>
            </p:extLst>
          </p:nvPr>
        </p:nvGraphicFramePr>
        <p:xfrm>
          <a:off x="5637040" y="5000445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4" name="Equation" r:id="rId7" imgW="2958840" imgH="672840" progId="Equation.DSMT4">
                  <p:embed/>
                </p:oleObj>
              </mc:Choice>
              <mc:Fallback>
                <p:oleObj name="Equation" r:id="rId7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7040" y="5000445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0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898"/>
            <a:ext cx="12001500" cy="1450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way to derive the equation of motion in case of the diatomic one dimensional lattice vibration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45734"/>
            <a:ext cx="11868150" cy="49385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forces between the atoms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diatomic crystal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assumed to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relative displacements from the equilibrium positions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for 2rth mass: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(2r+1)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the stiffness C = T/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5925" y="6414908"/>
            <a:ext cx="1037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https://unlcms.unl.edu/cas/physics/tsymbal/teaching/SSP-927/Section%2005_Lattice_Vibrations.pdf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4913" y="3294634"/>
            <a:ext cx="48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06391" y="3287945"/>
            <a:ext cx="48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2r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87844" y="3301323"/>
            <a:ext cx="82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2r+1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91438" y="3301323"/>
            <a:ext cx="80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2r-1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52975" y="249986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117" y="251754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2r+1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760" y="24924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2r-1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17624" y="2598404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21535" y="2567907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06170" y="2598404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00389"/>
              </p:ext>
            </p:extLst>
          </p:nvPr>
        </p:nvGraphicFramePr>
        <p:xfrm>
          <a:off x="3889375" y="3852863"/>
          <a:ext cx="77136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4" imgW="4127400" imgH="253800" progId="Equation.DSMT4">
                  <p:embed/>
                </p:oleObj>
              </mc:Choice>
              <mc:Fallback>
                <p:oleObj name="Equation" r:id="rId4" imgW="4127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9375" y="3852863"/>
                        <a:ext cx="771366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721" y="2942715"/>
            <a:ext cx="4444393" cy="4898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15270" y="3274632"/>
            <a:ext cx="82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2r+2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58340" y="252876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2r+1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446146" y="2576272"/>
            <a:ext cx="310187" cy="8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34094" y="261288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8933" y="260851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10949"/>
              </p:ext>
            </p:extLst>
          </p:nvPr>
        </p:nvGraphicFramePr>
        <p:xfrm>
          <a:off x="4300538" y="4326997"/>
          <a:ext cx="7894286" cy="45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7" imgW="4406760" imgH="253800" progId="Equation.DSMT4">
                  <p:embed/>
                </p:oleObj>
              </mc:Choice>
              <mc:Fallback>
                <p:oleObj name="Equation" r:id="rId7" imgW="4406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0538" y="4326997"/>
                        <a:ext cx="7894286" cy="454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84072"/>
              </p:ext>
            </p:extLst>
          </p:nvPr>
        </p:nvGraphicFramePr>
        <p:xfrm>
          <a:off x="4316413" y="4994275"/>
          <a:ext cx="3200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9" imgW="1955520" imgH="393480" progId="Equation.DSMT4">
                  <p:embed/>
                </p:oleObj>
              </mc:Choice>
              <mc:Fallback>
                <p:oleObj name="Equation" r:id="rId9" imgW="1955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6413" y="4994275"/>
                        <a:ext cx="3200400" cy="644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40370"/>
              </p:ext>
            </p:extLst>
          </p:nvPr>
        </p:nvGraphicFramePr>
        <p:xfrm>
          <a:off x="4370008" y="5771333"/>
          <a:ext cx="37766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11" imgW="2108160" imgH="393480" progId="Equation.DSMT4">
                  <p:embed/>
                </p:oleObj>
              </mc:Choice>
              <mc:Fallback>
                <p:oleObj name="Equation" r:id="rId11" imgW="2108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70008" y="5771333"/>
                        <a:ext cx="3776663" cy="704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4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dispersion relation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equations of motion found earlier,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arranging the above equations in the following matrix form, the dispersion relation can be worked out.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88598"/>
              </p:ext>
            </p:extLst>
          </p:nvPr>
        </p:nvGraphicFramePr>
        <p:xfrm>
          <a:off x="3721100" y="2344738"/>
          <a:ext cx="4468813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" name="Equation" r:id="rId3" imgW="2400120" imgH="812520" progId="Equation.DSMT4">
                  <p:embed/>
                </p:oleObj>
              </mc:Choice>
              <mc:Fallback>
                <p:oleObj name="Equation" r:id="rId3" imgW="24001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1100" y="2344738"/>
                        <a:ext cx="4468813" cy="151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599005"/>
              </p:ext>
            </p:extLst>
          </p:nvPr>
        </p:nvGraphicFramePr>
        <p:xfrm>
          <a:off x="3932255" y="4611794"/>
          <a:ext cx="4281536" cy="155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" name="Equation" r:id="rId5" imgW="2311200" imgH="838080" progId="Equation.DSMT4">
                  <p:embed/>
                </p:oleObj>
              </mc:Choice>
              <mc:Fallback>
                <p:oleObj name="Equation" r:id="rId5" imgW="2311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2255" y="4611794"/>
                        <a:ext cx="4281536" cy="155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0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the ionic crystal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1785107"/>
            <a:ext cx="1115568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that m &gt;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dispersion relation gives two possible situations.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change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as a function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range of the wave number covers from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to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/2a (minimum  = 4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For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 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82757"/>
              </p:ext>
            </p:extLst>
          </p:nvPr>
        </p:nvGraphicFramePr>
        <p:xfrm>
          <a:off x="5637040" y="714177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3" name="Equation" r:id="rId4" imgW="2958840" imgH="672840" progId="Equation.DSMT4">
                  <p:embed/>
                </p:oleObj>
              </mc:Choice>
              <mc:Fallback>
                <p:oleObj name="Equation" r:id="rId4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7040" y="714177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04232"/>
              </p:ext>
            </p:extLst>
          </p:nvPr>
        </p:nvGraphicFramePr>
        <p:xfrm>
          <a:off x="3648075" y="3797300"/>
          <a:ext cx="2695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4" name="Equation" r:id="rId6" imgW="1371600" imgH="431640" progId="Equation.DSMT4">
                  <p:embed/>
                </p:oleObj>
              </mc:Choice>
              <mc:Fallback>
                <p:oleObj name="Equation" r:id="rId6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8075" y="3797300"/>
                        <a:ext cx="26955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93542"/>
              </p:ext>
            </p:extLst>
          </p:nvPr>
        </p:nvGraphicFramePr>
        <p:xfrm>
          <a:off x="4197350" y="5154613"/>
          <a:ext cx="15970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5" name="Equation" r:id="rId8" imgW="812520" imgH="393480" progId="Equation.DSMT4">
                  <p:embed/>
                </p:oleObj>
              </mc:Choice>
              <mc:Fallback>
                <p:oleObj name="Equation" r:id="rId8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7350" y="5154613"/>
                        <a:ext cx="1597025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608277" y="1104164"/>
            <a:ext cx="379828" cy="617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03098" y="4271705"/>
            <a:ext cx="454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obtained when the minimum wavelength corresponds to 4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instead of 2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as found in the case of vibration in monatomic crystal structure).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8886825" y="3571874"/>
            <a:ext cx="371475" cy="6998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0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the ionic crystal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1785107"/>
            <a:ext cx="1115568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that m &gt;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dispersion relation gives two possible situations.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change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as a function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range of the wave number covers from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to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/2a (minimum  = 4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For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                            ;   For   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18077"/>
              </p:ext>
            </p:extLst>
          </p:nvPr>
        </p:nvGraphicFramePr>
        <p:xfrm>
          <a:off x="5637040" y="714177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" name="Equation" r:id="rId4" imgW="2958840" imgH="672840" progId="Equation.DSMT4">
                  <p:embed/>
                </p:oleObj>
              </mc:Choice>
              <mc:Fallback>
                <p:oleObj name="Equation" r:id="rId4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7040" y="714177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28431"/>
              </p:ext>
            </p:extLst>
          </p:nvPr>
        </p:nvGraphicFramePr>
        <p:xfrm>
          <a:off x="3449638" y="3979863"/>
          <a:ext cx="1096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9638" y="3979863"/>
                        <a:ext cx="10969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72055"/>
              </p:ext>
            </p:extLst>
          </p:nvPr>
        </p:nvGraphicFramePr>
        <p:xfrm>
          <a:off x="4235450" y="5154613"/>
          <a:ext cx="15224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8" name="Equation" r:id="rId8" imgW="774360" imgH="393480" progId="Equation.DSMT4">
                  <p:embed/>
                </p:oleObj>
              </mc:Choice>
              <mc:Fallback>
                <p:oleObj name="Equation" r:id="rId8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5450" y="5154613"/>
                        <a:ext cx="1522413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7554351" y="1126308"/>
            <a:ext cx="464234" cy="603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892516"/>
              </p:ext>
            </p:extLst>
          </p:nvPr>
        </p:nvGraphicFramePr>
        <p:xfrm>
          <a:off x="7380288" y="3679825"/>
          <a:ext cx="23701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" name="Equation" r:id="rId10" imgW="1206360" imgH="482400" progId="Equation.DSMT4">
                  <p:embed/>
                </p:oleObj>
              </mc:Choice>
              <mc:Fallback>
                <p:oleObj name="Equation" r:id="rId10" imgW="1206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0288" y="3679825"/>
                        <a:ext cx="2370137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06" y="227610"/>
            <a:ext cx="10952152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each normal modes of vibrating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 in each harmonic is composed of kinetic and potential energy.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846"/>
              </p:ext>
            </p:extLst>
          </p:nvPr>
        </p:nvGraphicFramePr>
        <p:xfrm>
          <a:off x="2441880" y="2340538"/>
          <a:ext cx="5997075" cy="289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4" name="Equation" r:id="rId4" imgW="3314520" imgH="1600200" progId="Equation.DSMT4">
                  <p:embed/>
                </p:oleObj>
              </mc:Choice>
              <mc:Fallback>
                <p:oleObj name="Equation" r:id="rId4" imgW="331452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1880" y="2340538"/>
                        <a:ext cx="5997075" cy="289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11617"/>
              </p:ext>
            </p:extLst>
          </p:nvPr>
        </p:nvGraphicFramePr>
        <p:xfrm>
          <a:off x="2308619" y="5357127"/>
          <a:ext cx="4841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5" name="Equation" r:id="rId6" imgW="2298600" imgH="393480" progId="Equation.DSMT4">
                  <p:embed/>
                </p:oleObj>
              </mc:Choice>
              <mc:Fallback>
                <p:oleObj name="Equation" r:id="rId6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8619" y="5357127"/>
                        <a:ext cx="4841875" cy="82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0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two modes of transverse oscillation in a crystal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74" y="1845734"/>
            <a:ext cx="555522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dispersion relation, two possible solutions can be found for m &gt; 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mode (upper branch)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 (lower branch)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there is a forbidden band (band gap) of frequencies between the two branches that the wave cannot propagate.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band gap depends on the differences of masses.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360"/>
            <a:ext cx="5544577" cy="3881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885153"/>
              </p:ext>
            </p:extLst>
          </p:nvPr>
        </p:nvGraphicFramePr>
        <p:xfrm>
          <a:off x="312873" y="5584345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Equation" r:id="rId4" imgW="2958840" imgH="672840" progId="Equation.DSMT4">
                  <p:embed/>
                </p:oleObj>
              </mc:Choice>
              <mc:Fallback>
                <p:oleObj name="Equation" r:id="rId4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873" y="5584345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14500" y="2828927"/>
            <a:ext cx="2343150" cy="5143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873" y="3672748"/>
            <a:ext cx="110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m&gt;M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4563" y="2886075"/>
            <a:ext cx="112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gap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motions of the two types of atom for each branch at k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(long wavelength)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31</a:t>
            </a:fld>
            <a:endParaRPr lang="en-US"/>
          </a:p>
        </p:txBody>
      </p:sp>
      <p:pic>
        <p:nvPicPr>
          <p:cNvPr id="25602" name="Picture 2" descr="adia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23" y="4476105"/>
            <a:ext cx="4972050" cy="10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opt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23336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6812" y="2654710"/>
            <a:ext cx="896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mode for long wavelength and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-M/m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atoms vibrate against each other, the center of mass of the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 cell in the crystal remains fixed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896" y="4760056"/>
            <a:ext cx="896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 for long wavelength and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758" y="5968379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http://slideplayer.com/slide/9413111/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0027" y="5329238"/>
            <a:ext cx="584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and their center of mass move together.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motions of the two types of atom for each branch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equation of motion for the ionic crystal structure previously discussed,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motion between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when suitable frequency for each branch is considered.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12369"/>
              </p:ext>
            </p:extLst>
          </p:nvPr>
        </p:nvGraphicFramePr>
        <p:xfrm>
          <a:off x="4579369" y="2304769"/>
          <a:ext cx="4281536" cy="155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3" imgW="2311200" imgH="838080" progId="Equation.DSMT4">
                  <p:embed/>
                </p:oleObj>
              </mc:Choice>
              <mc:Fallback>
                <p:oleObj name="Equation" r:id="rId3" imgW="2311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9369" y="2304769"/>
                        <a:ext cx="4281536" cy="155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1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79" y="196948"/>
            <a:ext cx="4937760" cy="567214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branch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one of the two equations from the matrix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  k = 0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motion is found to be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196948"/>
            <a:ext cx="4937760" cy="567214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one of the two equations from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     k = 0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motion is found to be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62764"/>
              </p:ext>
            </p:extLst>
          </p:nvPr>
        </p:nvGraphicFramePr>
        <p:xfrm>
          <a:off x="1495064" y="1845735"/>
          <a:ext cx="4184863" cy="81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7" name="Equation" r:id="rId4" imgW="2222280" imgH="431640" progId="Equation.DSMT4">
                  <p:embed/>
                </p:oleObj>
              </mc:Choice>
              <mc:Fallback>
                <p:oleObj name="Equation" r:id="rId4" imgW="222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064" y="1845735"/>
                        <a:ext cx="4184863" cy="81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9309"/>
              </p:ext>
            </p:extLst>
          </p:nvPr>
        </p:nvGraphicFramePr>
        <p:xfrm>
          <a:off x="3595488" y="2715065"/>
          <a:ext cx="2272664" cy="82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8" name="Equation" r:id="rId6" imgW="1193760" imgH="431640" progId="Equation.DSMT4">
                  <p:embed/>
                </p:oleObj>
              </mc:Choice>
              <mc:Fallback>
                <p:oleObj name="Equation" r:id="rId6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5488" y="2715065"/>
                        <a:ext cx="2272664" cy="821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73250"/>
              </p:ext>
            </p:extLst>
          </p:nvPr>
        </p:nvGraphicFramePr>
        <p:xfrm>
          <a:off x="2591509" y="4595785"/>
          <a:ext cx="16192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9" name="Equation" r:id="rId8" imgW="850680" imgH="431640" progId="Equation.DSMT4">
                  <p:embed/>
                </p:oleObj>
              </mc:Choice>
              <mc:Fallback>
                <p:oleObj name="Equation" r:id="rId8" imgW="850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1509" y="4595785"/>
                        <a:ext cx="16192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92125"/>
              </p:ext>
            </p:extLst>
          </p:nvPr>
        </p:nvGraphicFramePr>
        <p:xfrm>
          <a:off x="6594368" y="1845734"/>
          <a:ext cx="4184863" cy="81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0" name="Equation" r:id="rId10" imgW="2222280" imgH="431640" progId="Equation.DSMT4">
                  <p:embed/>
                </p:oleObj>
              </mc:Choice>
              <mc:Fallback>
                <p:oleObj name="Equation" r:id="rId10" imgW="222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4368" y="1845734"/>
                        <a:ext cx="4184863" cy="81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36218"/>
              </p:ext>
            </p:extLst>
          </p:nvPr>
        </p:nvGraphicFramePr>
        <p:xfrm>
          <a:off x="8928100" y="3017375"/>
          <a:ext cx="869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1" name="Equation" r:id="rId11" imgW="457200" imgH="228600" progId="Equation.DSMT4">
                  <p:embed/>
                </p:oleObj>
              </mc:Choice>
              <mc:Fallback>
                <p:oleObj name="Equation" r:id="rId11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28100" y="3017375"/>
                        <a:ext cx="86995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83883"/>
              </p:ext>
            </p:extLst>
          </p:nvPr>
        </p:nvGraphicFramePr>
        <p:xfrm>
          <a:off x="7843838" y="4568825"/>
          <a:ext cx="11842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2" name="Equation" r:id="rId13" imgW="622080" imgH="431640" progId="Equation.DSMT4">
                  <p:embed/>
                </p:oleObj>
              </mc:Choice>
              <mc:Fallback>
                <p:oleObj name="Equation" r:id="rId13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43838" y="4568825"/>
                        <a:ext cx="118427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1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Absorption of infrared radiation by ionic crystal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ionic crystals composed of ions of opposite charges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move under the influence of the electric field E = 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equation of motion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ppropriate displacement for each ion is given as follows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49170"/>
              </p:ext>
            </p:extLst>
          </p:nvPr>
        </p:nvGraphicFramePr>
        <p:xfrm>
          <a:off x="3403916" y="3135314"/>
          <a:ext cx="5445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3" imgW="3327120" imgH="393480" progId="Equation.DSMT4">
                  <p:embed/>
                </p:oleObj>
              </mc:Choice>
              <mc:Fallback>
                <p:oleObj name="Equation" r:id="rId3" imgW="3327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3916" y="3135314"/>
                        <a:ext cx="5445125" cy="64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67333"/>
              </p:ext>
            </p:extLst>
          </p:nvPr>
        </p:nvGraphicFramePr>
        <p:xfrm>
          <a:off x="3043553" y="3791635"/>
          <a:ext cx="61658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5" imgW="3441600" imgH="393480" progId="Equation.DSMT4">
                  <p:embed/>
                </p:oleObj>
              </mc:Choice>
              <mc:Fallback>
                <p:oleObj name="Equation" r:id="rId5" imgW="344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3553" y="3791635"/>
                        <a:ext cx="6165850" cy="704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10080"/>
              </p:ext>
            </p:extLst>
          </p:nvPr>
        </p:nvGraphicFramePr>
        <p:xfrm>
          <a:off x="2875021" y="5275782"/>
          <a:ext cx="6925424" cy="64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7" imgW="3124080" imgH="291960" progId="Equation.DSMT4">
                  <p:embed/>
                </p:oleObj>
              </mc:Choice>
              <mc:Fallback>
                <p:oleObj name="Equation" r:id="rId7" imgW="3124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5021" y="5275782"/>
                        <a:ext cx="6925424" cy="64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0087" y="628650"/>
            <a:ext cx="10315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analysis can be simplified by neglecting the wavenumber 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the electric field is infrared and its wavelength is around 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wave number 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610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This value is negligible when comparing to the 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which is the limit of wave number at the boundary of 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Brillouin zone. Approximately, 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found to be /2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can simplify the equations of motion for each ion to be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43942"/>
              </p:ext>
            </p:extLst>
          </p:nvPr>
        </p:nvGraphicFramePr>
        <p:xfrm>
          <a:off x="3590925" y="3228973"/>
          <a:ext cx="4660185" cy="178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3" imgW="2120760" imgH="812520" progId="Equation.DSMT4">
                  <p:embed/>
                </p:oleObj>
              </mc:Choice>
              <mc:Fallback>
                <p:oleObj name="Equation" r:id="rId3" imgW="21207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0925" y="3228973"/>
                        <a:ext cx="4660185" cy="178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3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" y="600075"/>
            <a:ext cx="10801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amplitudes for both ions are found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=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ions amplitude increases meaning  a strong absorption by ionic crystals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19012"/>
              </p:ext>
            </p:extLst>
          </p:nvPr>
        </p:nvGraphicFramePr>
        <p:xfrm>
          <a:off x="4267200" y="1263650"/>
          <a:ext cx="2160961" cy="187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3" imgW="1231560" imgH="1066680" progId="Equation.DSMT4">
                  <p:embed/>
                </p:oleObj>
              </mc:Choice>
              <mc:Fallback>
                <p:oleObj name="Equation" r:id="rId3" imgW="12315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1263650"/>
                        <a:ext cx="2160961" cy="187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416387"/>
              </p:ext>
            </p:extLst>
          </p:nvPr>
        </p:nvGraphicFramePr>
        <p:xfrm>
          <a:off x="3065462" y="3799213"/>
          <a:ext cx="2403476" cy="86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5462" y="3799213"/>
                        <a:ext cx="2403476" cy="86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8161" y="3837559"/>
            <a:ext cx="45005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actually is the low k limit of the optical branch.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621337" y="4024338"/>
            <a:ext cx="701675" cy="3613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5.21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9" y="1845734"/>
            <a:ext cx="12006661" cy="3054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50" y="520018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dirty="0" err="1" smtClean="0">
                <a:sym typeface="Symbol" panose="05050102010706020507" pitchFamily="18" charset="2"/>
              </a:rPr>
              <a:t>NaCl</a:t>
            </a:r>
            <a:r>
              <a:rPr lang="en-US" dirty="0" smtClean="0">
                <a:sym typeface="Symbol" panose="05050102010706020507" pitchFamily="18" charset="2"/>
              </a:rPr>
              <a:t>  51 m, </a:t>
            </a:r>
            <a:r>
              <a:rPr lang="en-US" dirty="0" err="1" smtClean="0">
                <a:sym typeface="Symbol" panose="05050102010706020507" pitchFamily="18" charset="2"/>
              </a:rPr>
              <a:t>KCl</a:t>
            </a:r>
            <a:r>
              <a:rPr lang="en-US" dirty="0" smtClean="0">
                <a:sym typeface="Symbol" panose="05050102010706020507" pitchFamily="18" charset="2"/>
              </a:rPr>
              <a:t>  60 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5.27, 5.28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atio (SWR)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845734"/>
            <a:ext cx="11076038" cy="44550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progressive wave system is partially reflected from a boundary, the incident and reflected amplitudes partially cancel 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the ratio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to minimum amplitudes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standing wave system is called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 : the magnitude of the amplitude ratio;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SWR is always greater than or equal to unity and cab be used to determine the sample’s reflection coefficient r, its absorption coefficient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and its impedance (Z).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24962"/>
              </p:ext>
            </p:extLst>
          </p:nvPr>
        </p:nvGraphicFramePr>
        <p:xfrm>
          <a:off x="2417763" y="3489325"/>
          <a:ext cx="6265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0" name="Equation" r:id="rId3" imgW="3022560" imgH="469800" progId="Equation.DSMT4">
                  <p:embed/>
                </p:oleObj>
              </mc:Choice>
              <mc:Fallback>
                <p:oleObj name="Equation" r:id="rId3" imgW="3022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7763" y="3489325"/>
                        <a:ext cx="626586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050933"/>
              </p:ext>
            </p:extLst>
          </p:nvPr>
        </p:nvGraphicFramePr>
        <p:xfrm>
          <a:off x="1660525" y="4444999"/>
          <a:ext cx="16256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1"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0525" y="4444999"/>
                        <a:ext cx="16256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29834"/>
              </p:ext>
            </p:extLst>
          </p:nvPr>
        </p:nvGraphicFramePr>
        <p:xfrm>
          <a:off x="1831206" y="5034125"/>
          <a:ext cx="4962526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2" name="Equation" r:id="rId7" imgW="2209680" imgH="253800" progId="Equation.DSMT4">
                  <p:embed/>
                </p:oleObj>
              </mc:Choice>
              <mc:Fallback>
                <p:oleObj name="Equation" r:id="rId7" imgW="2209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206" y="5034125"/>
                        <a:ext cx="4962526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5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30" y="321070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 ratio and reflection coefficient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1" y="4688134"/>
            <a:ext cx="10569892" cy="8256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fully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both ends,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black) standing wave.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−1, SWR = ∞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7295" y="6488668"/>
            <a:ext cx="498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https://en.wikipedia.org/wiki/Standing_wave_ratio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34337" y="1933522"/>
            <a:ext cx="8094697" cy="2592917"/>
            <a:chOff x="1834337" y="2014538"/>
            <a:chExt cx="8094697" cy="2592917"/>
          </a:xfrm>
        </p:grpSpPr>
        <p:pic>
          <p:nvPicPr>
            <p:cNvPr id="38914" name="Picture 2" descr="https://upload.wikimedia.org/wikipedia/commons/thumb/7/7d/Standing_wave_2.gif/350px-Standing_wave_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825" y="2014538"/>
              <a:ext cx="7756589" cy="259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558339" y="2014538"/>
              <a:ext cx="370695" cy="23288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1834337" y="2014538"/>
              <a:ext cx="370695" cy="23288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1900" y="1748856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 = 2 amplitudes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257550" y="1933522"/>
            <a:ext cx="514350" cy="381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6022" y="4053289"/>
            <a:ext cx="116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A-B = 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57550" y="3289503"/>
            <a:ext cx="771525" cy="726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52" y="5886"/>
            <a:ext cx="10841355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application of SWR : determination of sound absorber and absorption coefficient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5" y="1852169"/>
            <a:ext cx="5219700" cy="409143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reflection coefficient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sample at the end of the tube can be determined if the forward travelling sound wave and reflected sound wave can be measured separately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sound absorption coefficient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is the ratio of the  sound power that is not reflected and the sound power incident on the absorber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3205"/>
            <a:ext cx="6232959" cy="2687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3443" y="6275119"/>
            <a:ext cx="593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http://annals.fih.upt.ro/pdf-full/2011/ANNALS-2011-1-04.pdf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39507"/>
              </p:ext>
            </p:extLst>
          </p:nvPr>
        </p:nvGraphicFramePr>
        <p:xfrm>
          <a:off x="8169302" y="3557026"/>
          <a:ext cx="151416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69302" y="3557026"/>
                        <a:ext cx="1514168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27508"/>
              </p:ext>
            </p:extLst>
          </p:nvPr>
        </p:nvGraphicFramePr>
        <p:xfrm>
          <a:off x="8492589" y="5702893"/>
          <a:ext cx="1283771" cy="48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92589" y="5702893"/>
                        <a:ext cx="1283771" cy="48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5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66" t="32700" r="25234" b="20194"/>
          <a:stretch/>
        </p:blipFill>
        <p:spPr>
          <a:xfrm>
            <a:off x="571500" y="368591"/>
            <a:ext cx="10903653" cy="55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513"/>
            <a:ext cx="10058400" cy="94681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coefficient vs frequency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0838" y="1845734"/>
            <a:ext cx="5300662" cy="402336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A : sawdust, cement, sand, mud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B : sawdust, cement, mud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C : sawdust, cement,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(more)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sand, (more) mud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D : cement, mud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E : mud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 and a mixture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cement can be effectively employed as a general purpose absorbent. This finding explains why local mud houses in most African villages serve as a haven from introducing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00" t="28739" r="51485" b="33117"/>
          <a:stretch/>
        </p:blipFill>
        <p:spPr>
          <a:xfrm>
            <a:off x="0" y="1045328"/>
            <a:ext cx="6393950" cy="5270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643" y="6385798"/>
            <a:ext cx="1154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http://www.internationalscholarsjournals.org/download.php?id=625143863717673668.pdf&amp;type=application/pdf&amp;op=1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group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658" y="900113"/>
            <a:ext cx="6779342" cy="49689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of two travelling waves of almost equal frequencies;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of amplitude and phase gives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2062"/>
            <a:ext cx="5304598" cy="360703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088896"/>
              </p:ext>
            </p:extLst>
          </p:nvPr>
        </p:nvGraphicFramePr>
        <p:xfrm>
          <a:off x="6646327" y="3092672"/>
          <a:ext cx="4566156" cy="242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4" imgW="2273040" imgH="1206360" progId="Equation.DSMT4">
                  <p:embed/>
                </p:oleObj>
              </mc:Choice>
              <mc:Fallback>
                <p:oleObj name="Equation" r:id="rId4" imgW="22730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6327" y="3092672"/>
                        <a:ext cx="4566156" cy="2423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469944" y="3530991"/>
            <a:ext cx="3728471" cy="10972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95225" y="3587262"/>
            <a:ext cx="3432517" cy="168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98277" y="4333702"/>
            <a:ext cx="3671668" cy="589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30998"/>
              </p:ext>
            </p:extLst>
          </p:nvPr>
        </p:nvGraphicFramePr>
        <p:xfrm>
          <a:off x="6226325" y="1635333"/>
          <a:ext cx="5152007" cy="49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Equation" r:id="rId6" imgW="2654280" imgH="253800" progId="Equation.DSMT4">
                  <p:embed/>
                </p:oleObj>
              </mc:Choice>
              <mc:Fallback>
                <p:oleObj name="Equation" r:id="rId6" imgW="2654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6325" y="1635333"/>
                        <a:ext cx="5152007" cy="49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7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4437</TotalTime>
  <Words>2808</Words>
  <Application>Microsoft Office PowerPoint</Application>
  <PresentationFormat>Widescreen</PresentationFormat>
  <Paragraphs>379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Cordia New</vt:lpstr>
      <vt:lpstr>Symbol</vt:lpstr>
      <vt:lpstr>Times New Roman</vt:lpstr>
      <vt:lpstr>Wingdings</vt:lpstr>
      <vt:lpstr>Retrospect</vt:lpstr>
      <vt:lpstr>Equation</vt:lpstr>
      <vt:lpstr>Transverse Wave Motion part 2</vt:lpstr>
      <vt:lpstr>Standing waves on a string of a fixed length</vt:lpstr>
      <vt:lpstr>Energy of each normal modes of vibrating string</vt:lpstr>
      <vt:lpstr>Standing Wave Ratio (SWR)</vt:lpstr>
      <vt:lpstr>Standing wave ratio and reflection coefficient</vt:lpstr>
      <vt:lpstr>An application of SWR : determination of sound absorber and absorption coefficient</vt:lpstr>
      <vt:lpstr>PowerPoint Presentation</vt:lpstr>
      <vt:lpstr>Absorption coefficient vs frequency</vt:lpstr>
      <vt:lpstr>Wave group</vt:lpstr>
      <vt:lpstr>Group velocity</vt:lpstr>
      <vt:lpstr>Revisit the superposition of two waves of almost equal frequencies  </vt:lpstr>
      <vt:lpstr>Amplitude Modulation (AM)</vt:lpstr>
      <vt:lpstr>PowerPoint Presentation</vt:lpstr>
      <vt:lpstr>Dispersion relation</vt:lpstr>
      <vt:lpstr>Illustration of dispersion relation</vt:lpstr>
      <vt:lpstr>The dependence of refractive index to wavelength for various glasses</vt:lpstr>
      <vt:lpstr>Problem 5.17</vt:lpstr>
      <vt:lpstr>Transverse waves in a periodic structures representing a 1D crystal structure with identical single atom separated by a crystal lattice a</vt:lpstr>
      <vt:lpstr>An alternative way to derive the equation of motion in case of the one dimensional lattice vibration</vt:lpstr>
      <vt:lpstr>What is the permitted frequency?</vt:lpstr>
      <vt:lpstr>Show </vt:lpstr>
      <vt:lpstr>PowerPoint Presentation</vt:lpstr>
      <vt:lpstr>PowerPoint Presentation</vt:lpstr>
      <vt:lpstr>Dispersion relation for travelling waves in a periodic structure</vt:lpstr>
      <vt:lpstr>Linear array of two kinds of atoms in an ionic crystal</vt:lpstr>
      <vt:lpstr>An alternative way to derive the equation of motion in case of the diatomic one dimensional lattice vibration</vt:lpstr>
      <vt:lpstr>Derivation of the dispersion relation</vt:lpstr>
      <vt:lpstr>Dispersion relation for the ionic crystal structure</vt:lpstr>
      <vt:lpstr>Dispersion relation for the ionic crystal structure</vt:lpstr>
      <vt:lpstr>Dispersion relation for two modes of transverse oscillation in a crystal structure</vt:lpstr>
      <vt:lpstr>The motions of the two types of atom for each branch at k  0 (long wavelength)</vt:lpstr>
      <vt:lpstr>Derivation of the motions of the two types of atom for each branch</vt:lpstr>
      <vt:lpstr>PowerPoint Presentation</vt:lpstr>
      <vt:lpstr>Example : Absorption of infrared radiation by ionic crystal</vt:lpstr>
      <vt:lpstr>PowerPoint Presentation</vt:lpstr>
      <vt:lpstr>PowerPoint Presentation</vt:lpstr>
      <vt:lpstr>Problem 5.21</vt:lpstr>
      <vt:lpstr>Homework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Wave Motion</dc:title>
  <dc:creator>rachapak.chi@gmail.com</dc:creator>
  <cp:lastModifiedBy>rachapak.chi@gmail.com</cp:lastModifiedBy>
  <cp:revision>303</cp:revision>
  <cp:lastPrinted>2019-09-24T01:45:48Z</cp:lastPrinted>
  <dcterms:created xsi:type="dcterms:W3CDTF">2016-10-02T06:17:43Z</dcterms:created>
  <dcterms:modified xsi:type="dcterms:W3CDTF">2019-09-24T02:00:53Z</dcterms:modified>
</cp:coreProperties>
</file>